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48" r:id="rId2"/>
  </p:sldMasterIdLst>
  <p:notesMasterIdLst>
    <p:notesMasterId r:id="rId38"/>
  </p:notesMasterIdLst>
  <p:sldIdLst>
    <p:sldId id="264" r:id="rId3"/>
    <p:sldId id="311" r:id="rId4"/>
    <p:sldId id="288" r:id="rId5"/>
    <p:sldId id="314" r:id="rId6"/>
    <p:sldId id="316" r:id="rId7"/>
    <p:sldId id="312" r:id="rId8"/>
    <p:sldId id="328" r:id="rId9"/>
    <p:sldId id="318" r:id="rId10"/>
    <p:sldId id="319" r:id="rId11"/>
    <p:sldId id="320" r:id="rId12"/>
    <p:sldId id="321" r:id="rId13"/>
    <p:sldId id="336" r:id="rId14"/>
    <p:sldId id="322" r:id="rId15"/>
    <p:sldId id="323" r:id="rId16"/>
    <p:sldId id="324" r:id="rId17"/>
    <p:sldId id="325" r:id="rId18"/>
    <p:sldId id="326" r:id="rId19"/>
    <p:sldId id="327" r:id="rId20"/>
    <p:sldId id="329" r:id="rId21"/>
    <p:sldId id="330" r:id="rId22"/>
    <p:sldId id="331" r:id="rId23"/>
    <p:sldId id="333" r:id="rId24"/>
    <p:sldId id="332" r:id="rId25"/>
    <p:sldId id="335" r:id="rId26"/>
    <p:sldId id="334" r:id="rId27"/>
    <p:sldId id="339" r:id="rId28"/>
    <p:sldId id="340" r:id="rId29"/>
    <p:sldId id="341" r:id="rId30"/>
    <p:sldId id="342" r:id="rId31"/>
    <p:sldId id="343" r:id="rId32"/>
    <p:sldId id="344" r:id="rId33"/>
    <p:sldId id="345" r:id="rId34"/>
    <p:sldId id="317" r:id="rId35"/>
    <p:sldId id="337" r:id="rId36"/>
    <p:sldId id="338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ccobene Gaspare" initials="RG" lastIdx="3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AB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62" autoAdjust="0"/>
    <p:restoredTop sz="84922" autoAdjust="0"/>
  </p:normalViewPr>
  <p:slideViewPr>
    <p:cSldViewPr snapToGrid="0" snapToObjects="1">
      <p:cViewPr>
        <p:scale>
          <a:sx n="150" d="100"/>
          <a:sy n="150" d="100"/>
        </p:scale>
        <p:origin x="1760" y="2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4" d="100"/>
          <a:sy n="74" d="100"/>
        </p:scale>
        <p:origin x="315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notesMaster" Target="notesMasters/notesMaster1.xml"/><Relationship Id="rId39" Type="http://schemas.openxmlformats.org/officeDocument/2006/relationships/commentAuthors" Target="commentAuthors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C7247-C3DA-4B1B-BCAA-E9308B4A9CD3}" type="datetimeFigureOut">
              <a:rPr lang="en-GB" smtClean="0"/>
              <a:t>28/12/2017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5A56FE-B2E8-4285-8F31-2AEEB8EA39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1435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30795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22196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smtClean="0"/>
              <a:t>- </a:t>
            </a:r>
            <a:r>
              <a:rPr lang="it-IT" dirty="0" err="1" smtClean="0"/>
              <a:t>Sometimes</a:t>
            </a:r>
            <a:r>
              <a:rPr lang="it-IT" dirty="0" smtClean="0"/>
              <a:t> </a:t>
            </a:r>
            <a:r>
              <a:rPr lang="it-IT" dirty="0" err="1" smtClean="0"/>
              <a:t>methods</a:t>
            </a:r>
            <a:r>
              <a:rPr lang="it-IT" dirty="0" smtClean="0"/>
              <a:t> </a:t>
            </a:r>
            <a:r>
              <a:rPr lang="it-IT" dirty="0" err="1" smtClean="0"/>
              <a:t>return</a:t>
            </a:r>
            <a:r>
              <a:rPr lang="it-IT" dirty="0" smtClean="0"/>
              <a:t> </a:t>
            </a:r>
            <a:r>
              <a:rPr lang="it-IT" dirty="0" err="1" smtClean="0"/>
              <a:t>null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20883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44590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2835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01010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5275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2413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460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01947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62194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 smtClean="0"/>
              <a:t>The IF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not</a:t>
            </a:r>
            <a:r>
              <a:rPr lang="it-IT" baseline="0" dirty="0" smtClean="0"/>
              <a:t> an </a:t>
            </a:r>
            <a:r>
              <a:rPr lang="it-IT" baseline="0" dirty="0" err="1" smtClean="0"/>
              <a:t>evil</a:t>
            </a:r>
            <a:endParaRPr lang="it-IT" baseline="0" dirty="0" smtClean="0"/>
          </a:p>
          <a:p>
            <a:pPr marL="171450" indent="-171450">
              <a:buFontTx/>
              <a:buChar char="-"/>
            </a:pPr>
            <a:r>
              <a:rPr lang="it-IT" baseline="0" dirty="0" smtClean="0"/>
              <a:t>The use of IF </a:t>
            </a:r>
            <a:r>
              <a:rPr lang="it-IT" baseline="0" dirty="0" err="1" smtClean="0"/>
              <a:t>without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thinking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about</a:t>
            </a:r>
            <a:r>
              <a:rPr lang="it-IT" baseline="0" dirty="0" smtClean="0"/>
              <a:t> a </a:t>
            </a:r>
            <a:r>
              <a:rPr lang="it-IT" baseline="0" dirty="0" err="1" smtClean="0"/>
              <a:t>different</a:t>
            </a:r>
            <a:r>
              <a:rPr lang="it-IT" baseline="0" dirty="0" smtClean="0"/>
              <a:t> and </a:t>
            </a:r>
            <a:r>
              <a:rPr lang="it-IT" baseline="0" dirty="0" err="1" smtClean="0"/>
              <a:t>possible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solution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error</a:t>
            </a:r>
            <a:endParaRPr lang="it-IT" baseline="0" dirty="0" smtClean="0"/>
          </a:p>
          <a:p>
            <a:pPr marL="171450" indent="-171450">
              <a:buFontTx/>
              <a:buChar char="-"/>
            </a:pPr>
            <a:r>
              <a:rPr lang="it-IT" dirty="0" err="1" smtClean="0"/>
              <a:t>Let</a:t>
            </a:r>
            <a:r>
              <a:rPr lang="it-IT" baseline="0" dirty="0" smtClean="0"/>
              <a:t> me show some </a:t>
            </a:r>
            <a:r>
              <a:rPr lang="it-IT" baseline="0" dirty="0" err="1" smtClean="0"/>
              <a:t>examples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present</a:t>
            </a:r>
            <a:r>
              <a:rPr lang="it-IT" baseline="0" dirty="0" smtClean="0"/>
              <a:t> in YNAP code base in </a:t>
            </a:r>
            <a:r>
              <a:rPr lang="it-IT" baseline="0" dirty="0" err="1" smtClean="0"/>
              <a:t>order</a:t>
            </a:r>
            <a:r>
              <a:rPr lang="it-IT" baseline="0" dirty="0" smtClean="0"/>
              <a:t> to </a:t>
            </a:r>
            <a:r>
              <a:rPr lang="it-IT" baseline="0" dirty="0" err="1" smtClean="0"/>
              <a:t>understand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reason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why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wrong</a:t>
            </a:r>
            <a:r>
              <a:rPr lang="it-IT" baseline="0" dirty="0" smtClean="0"/>
              <a:t> use of IF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evil</a:t>
            </a:r>
            <a:endParaRPr lang="it-IT" baseline="0" dirty="0"/>
          </a:p>
          <a:p>
            <a:pPr marL="171450" indent="-171450">
              <a:buFontTx/>
              <a:buChar char="-"/>
            </a:pP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55339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3799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81211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3327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2516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063554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33662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93764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622605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89898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682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 smtClean="0"/>
              <a:t>YOOX </a:t>
            </a:r>
            <a:r>
              <a:rPr lang="it-IT" baseline="0" dirty="0" err="1" smtClean="0"/>
              <a:t>Android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app</a:t>
            </a: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64810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000668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19643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440554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1168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 smtClean="0"/>
              <a:t>YNSDK iOS Mobile </a:t>
            </a:r>
            <a:r>
              <a:rPr lang="it-IT" baseline="0" dirty="0" err="1" smtClean="0"/>
              <a:t>framework</a:t>
            </a: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513654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 smtClean="0"/>
              <a:t>YNSDK iOS Mobile </a:t>
            </a:r>
            <a:r>
              <a:rPr lang="it-IT" baseline="0" dirty="0" err="1" smtClean="0"/>
              <a:t>framework</a:t>
            </a: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5481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 smtClean="0"/>
              <a:t>YNSDK iOS Mobile </a:t>
            </a:r>
            <a:r>
              <a:rPr lang="it-IT" baseline="0" dirty="0" err="1" smtClean="0"/>
              <a:t>framework</a:t>
            </a: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9723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 smtClean="0"/>
              <a:t>WCS </a:t>
            </a:r>
            <a:r>
              <a:rPr lang="it-IT" baseline="0" dirty="0" err="1" smtClean="0"/>
              <a:t>platform</a:t>
            </a: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56283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62439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7949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dirty="0" err="1" smtClean="0"/>
              <a:t>Every</a:t>
            </a:r>
            <a:r>
              <a:rPr lang="it-IT" baseline="0" dirty="0" smtClean="0"/>
              <a:t> time </a:t>
            </a:r>
            <a:r>
              <a:rPr lang="it-IT" baseline="0" dirty="0" err="1" smtClean="0"/>
              <a:t>we</a:t>
            </a:r>
            <a:r>
              <a:rPr lang="it-IT" baseline="0" dirty="0" smtClean="0"/>
              <a:t> call </a:t>
            </a:r>
            <a:r>
              <a:rPr lang="it-IT" baseline="0" dirty="0" err="1" smtClean="0"/>
              <a:t>getInstance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method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perform</a:t>
            </a:r>
            <a:r>
              <a:rPr lang="it-IT" baseline="0" dirty="0" smtClean="0"/>
              <a:t> an IF statement</a:t>
            </a:r>
          </a:p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046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492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3238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9208" y="6325592"/>
            <a:ext cx="8233830" cy="89111"/>
          </a:xfrm>
          <a:prstGeom prst="rect">
            <a:avLst/>
          </a:prstGeom>
        </p:spPr>
      </p:pic>
      <p:sp>
        <p:nvSpPr>
          <p:cNvPr id="4" name="Title 3"/>
          <p:cNvSpPr txBox="1">
            <a:spLocks/>
          </p:cNvSpPr>
          <p:nvPr userDrawn="1"/>
        </p:nvSpPr>
        <p:spPr>
          <a:xfrm>
            <a:off x="328480" y="5069666"/>
            <a:ext cx="8815520" cy="1458147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250" i="1" spc="300" dirty="0" smtClean="0">
                <a:solidFill>
                  <a:srgbClr val="000000"/>
                </a:solidFill>
                <a:latin typeface="Chronicle Display Light"/>
                <a:cs typeface="Chronicle Display Light"/>
              </a:rPr>
              <a:t>Thank you</a:t>
            </a:r>
            <a:endParaRPr lang="en-US" sz="4250" i="1" spc="300" dirty="0">
              <a:solidFill>
                <a:srgbClr val="000000"/>
              </a:solidFill>
              <a:latin typeface="Chronicle Display Light"/>
              <a:cs typeface="Chronicle Display Light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9208" y="6310057"/>
            <a:ext cx="8233830" cy="124755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361532" y="5798740"/>
            <a:ext cx="7442039" cy="383695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>
              <a:lnSpc>
                <a:spcPct val="120000"/>
              </a:lnSpc>
            </a:pPr>
            <a:r>
              <a:rPr lang="en-GB" sz="800" kern="0" spc="120" dirty="0" smtClean="0">
                <a:latin typeface="Avenir Book"/>
                <a:cs typeface="Avenir Book"/>
              </a:rPr>
              <a:t>THIS DOCUMENT IS PROPRIETARY AND CONFIDENTIAL. NO PART OF THIS DOCUMENT MAY BE DISCLOSED IN </a:t>
            </a:r>
            <a:br>
              <a:rPr lang="en-GB" sz="800" kern="0" spc="120" dirty="0" smtClean="0">
                <a:latin typeface="Avenir Book"/>
                <a:cs typeface="Avenir Book"/>
              </a:rPr>
            </a:br>
            <a:r>
              <a:rPr lang="en-GB" sz="800" kern="0" spc="120" dirty="0" smtClean="0">
                <a:latin typeface="Avenir Book"/>
                <a:cs typeface="Avenir Book"/>
              </a:rPr>
              <a:t>ANY MANNER TO A THIRD PARTY WITHOUT THE PRIOR WRITTEN CONSENT OF YOOX NET-A-PORTER GROUP</a:t>
            </a:r>
            <a:endParaRPr lang="en-GB" sz="800" kern="0" spc="120" dirty="0"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166511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28613" y="1079047"/>
            <a:ext cx="8401246" cy="5407023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4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476901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28613" y="1079047"/>
            <a:ext cx="8401246" cy="5407023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4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Sub-title</a:t>
            </a:r>
          </a:p>
        </p:txBody>
      </p:sp>
    </p:spTree>
    <p:extLst>
      <p:ext uri="{BB962C8B-B14F-4D97-AF65-F5344CB8AC3E}">
        <p14:creationId xmlns:p14="http://schemas.microsoft.com/office/powerpoint/2010/main" val="2126981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Heading – images only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23863" y="1628775"/>
            <a:ext cx="5507037" cy="3886652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5999668" y="1628775"/>
            <a:ext cx="2730191" cy="1903275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  <p:sp>
        <p:nvSpPr>
          <p:cNvPr id="13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5999668" y="3612151"/>
            <a:ext cx="2730191" cy="1903275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47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Heading – images and text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23863" y="1628775"/>
            <a:ext cx="5507037" cy="3886652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218299" y="1543699"/>
            <a:ext cx="2445926" cy="3971728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764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Heading – chart and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218299" y="1543699"/>
            <a:ext cx="2445926" cy="3971728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3"/>
          </p:nvPr>
        </p:nvSpPr>
        <p:spPr>
          <a:xfrm>
            <a:off x="423863" y="1628775"/>
            <a:ext cx="5507037" cy="3886652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566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Heading – dot points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60725" y="1871134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pic>
        <p:nvPicPr>
          <p:cNvPr id="9" name="Picture 8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410615" y="1744813"/>
            <a:ext cx="2603500" cy="126320"/>
          </a:xfrm>
          <a:prstGeom prst="rect">
            <a:avLst/>
          </a:prstGeom>
        </p:spPr>
      </p:pic>
      <p:pic>
        <p:nvPicPr>
          <p:cNvPr id="10" name="Picture 9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3221088" y="1744813"/>
            <a:ext cx="2603500" cy="126320"/>
          </a:xfrm>
          <a:prstGeom prst="rect">
            <a:avLst/>
          </a:prstGeom>
        </p:spPr>
      </p:pic>
      <p:pic>
        <p:nvPicPr>
          <p:cNvPr id="11" name="Picture 10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6060725" y="1744813"/>
            <a:ext cx="2603500" cy="126320"/>
          </a:xfrm>
          <a:prstGeom prst="rect">
            <a:avLst/>
          </a:prstGeom>
        </p:spPr>
      </p:pic>
      <p:pic>
        <p:nvPicPr>
          <p:cNvPr id="12" name="Picture 11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410615" y="3776813"/>
            <a:ext cx="2603500" cy="126320"/>
          </a:xfrm>
          <a:prstGeom prst="rect">
            <a:avLst/>
          </a:prstGeom>
        </p:spPr>
      </p:pic>
      <p:pic>
        <p:nvPicPr>
          <p:cNvPr id="13" name="Picture 12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3221088" y="3776813"/>
            <a:ext cx="2603500" cy="126320"/>
          </a:xfrm>
          <a:prstGeom prst="rect">
            <a:avLst/>
          </a:prstGeom>
        </p:spPr>
      </p:pic>
      <p:pic>
        <p:nvPicPr>
          <p:cNvPr id="14" name="Picture 13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6060725" y="3776813"/>
            <a:ext cx="2603500" cy="126320"/>
          </a:xfrm>
          <a:prstGeom prst="rect">
            <a:avLst/>
          </a:prstGeom>
        </p:spPr>
      </p:pic>
      <p:pic>
        <p:nvPicPr>
          <p:cNvPr id="15" name="Picture 14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410615" y="5779861"/>
            <a:ext cx="2603500" cy="126320"/>
          </a:xfrm>
          <a:prstGeom prst="rect">
            <a:avLst/>
          </a:prstGeom>
        </p:spPr>
      </p:pic>
      <p:pic>
        <p:nvPicPr>
          <p:cNvPr id="16" name="Picture 15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3221088" y="5779861"/>
            <a:ext cx="2603500" cy="126320"/>
          </a:xfrm>
          <a:prstGeom prst="rect">
            <a:avLst/>
          </a:prstGeom>
        </p:spPr>
      </p:pic>
      <p:pic>
        <p:nvPicPr>
          <p:cNvPr id="17" name="Picture 16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6060725" y="5779861"/>
            <a:ext cx="2603500" cy="126320"/>
          </a:xfrm>
          <a:prstGeom prst="rect">
            <a:avLst/>
          </a:prstGeom>
        </p:spPr>
      </p:pic>
      <p:sp>
        <p:nvSpPr>
          <p:cNvPr id="2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229626" y="1871134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10615" y="1871134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060725" y="3876600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229626" y="3876600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410615" y="3876600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172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theme" Target="../theme/theme2.xml"/><Relationship Id="rId8" Type="http://schemas.openxmlformats.org/officeDocument/2006/relationships/image" Target="../media/image4.emf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0393" y="439326"/>
            <a:ext cx="6107804" cy="1765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423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4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YNAP_Powerpoint Presentation_CA_1.pdf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04" b="83028"/>
          <a:stretch/>
        </p:blipFill>
        <p:spPr>
          <a:xfrm>
            <a:off x="0" y="943428"/>
            <a:ext cx="9144000" cy="130947"/>
          </a:xfrm>
          <a:prstGeom prst="rect">
            <a:avLst/>
          </a:prstGeom>
        </p:spPr>
      </p:pic>
      <p:pic>
        <p:nvPicPr>
          <p:cNvPr id="12" name="Picture 11" descr="YNAP_Powerpoint Presentation_CA_1.pdf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198" b="85097"/>
          <a:stretch/>
        </p:blipFill>
        <p:spPr>
          <a:xfrm>
            <a:off x="0" y="0"/>
            <a:ext cx="2267857" cy="943428"/>
          </a:xfrm>
          <a:prstGeom prst="rect">
            <a:avLst/>
          </a:prstGeom>
        </p:spPr>
      </p:pic>
      <p:sp>
        <p:nvSpPr>
          <p:cNvPr id="15" name="Title 3"/>
          <p:cNvSpPr txBox="1">
            <a:spLocks/>
          </p:cNvSpPr>
          <p:nvPr userDrawn="1"/>
        </p:nvSpPr>
        <p:spPr>
          <a:xfrm>
            <a:off x="6706418" y="381262"/>
            <a:ext cx="2098371" cy="17422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600" kern="0" spc="100" dirty="0" smtClean="0">
                <a:latin typeface="Avenir Black"/>
                <a:cs typeface="Avenir Black"/>
              </a:rPr>
              <a:t>PAGE NUMBER</a:t>
            </a:r>
            <a:endParaRPr lang="en-US" sz="600" kern="0" spc="100" dirty="0">
              <a:latin typeface="Avenir Black"/>
              <a:cs typeface="Avenir Black"/>
            </a:endParaRP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6706418" y="47940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700">
                <a:solidFill>
                  <a:schemeClr val="tx1"/>
                </a:solidFill>
                <a:latin typeface="Chronicle Display Light"/>
              </a:defRPr>
            </a:lvl1pPr>
          </a:lstStyle>
          <a:p>
            <a:fld id="{872B398A-EF09-E242-842D-FF241F6D1D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17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7" r:id="rId2"/>
    <p:sldLayoutId id="2147483675" r:id="rId3"/>
    <p:sldLayoutId id="2147483676" r:id="rId4"/>
    <p:sldLayoutId id="2147483678" r:id="rId5"/>
    <p:sldLayoutId id="2147483679" r:id="rId6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www.refactoring.com/catalog/replaceConditionalWithVisitor.html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4" Type="http://schemas.openxmlformats.org/officeDocument/2006/relationships/image" Target="../media/image38.png"/><Relationship Id="rId5" Type="http://schemas.openxmlformats.org/officeDocument/2006/relationships/image" Target="../media/image39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8620" y="4937760"/>
            <a:ext cx="7383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 smtClean="0">
                <a:latin typeface="Chronicle Display Light" pitchFamily="50" charset="0"/>
              </a:rPr>
              <a:t>NoIF</a:t>
            </a:r>
            <a:endParaRPr lang="en-US" sz="2400" i="1" dirty="0">
              <a:latin typeface="Chronicle Display Ligh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499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Singleton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smtClean="0">
                <a:solidFill>
                  <a:schemeClr val="bg1"/>
                </a:solidFill>
              </a:rPr>
              <a:t>revisited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1345" y="1180146"/>
            <a:ext cx="3982402" cy="5371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767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</a:t>
            </a:r>
          </a:p>
          <a:p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579" y="1981899"/>
            <a:ext cx="6951313" cy="3621947"/>
          </a:xfrm>
          <a:prstGeom prst="rect">
            <a:avLst/>
          </a:prstGeom>
        </p:spPr>
      </p:pic>
      <p:sp>
        <p:nvSpPr>
          <p:cNvPr id="6" name="Left Arrow 5"/>
          <p:cNvSpPr/>
          <p:nvPr/>
        </p:nvSpPr>
        <p:spPr>
          <a:xfrm>
            <a:off x="3455445" y="4513277"/>
            <a:ext cx="1460504" cy="627245"/>
          </a:xfrm>
          <a:prstGeom prst="lef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89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</a:t>
            </a:r>
            <a:r>
              <a:rPr lang="en-US" sz="1800" dirty="0" smtClean="0">
                <a:solidFill>
                  <a:schemeClr val="bg1"/>
                </a:solidFill>
              </a:rPr>
              <a:t>null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31178" y="2840839"/>
            <a:ext cx="2707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</a:t>
            </a:r>
            <a:r>
              <a:rPr lang="en-US" dirty="0" smtClean="0">
                <a:solidFill>
                  <a:schemeClr val="bg1"/>
                </a:solidFill>
              </a:rPr>
              <a:t>he billion-dollar mistake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98512" y="3330302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NULL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98512" y="3635099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null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98512" y="4004431"/>
            <a:ext cx="938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Nothing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98512" y="4373763"/>
            <a:ext cx="412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nil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198512" y="4678560"/>
            <a:ext cx="812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nullptr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31178" y="2046579"/>
            <a:ext cx="4706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Tony Hoare</a:t>
            </a:r>
            <a:r>
              <a:rPr lang="en-US" dirty="0" smtClean="0">
                <a:solidFill>
                  <a:schemeClr val="bg1"/>
                </a:solidFill>
              </a:rPr>
              <a:t> invented the null reference in 1965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98511" y="5047892"/>
            <a:ext cx="734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undef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198511" y="5366579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None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5898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6" grpId="0"/>
      <p:bldP spid="8" grpId="0"/>
      <p:bldP spid="9" grpId="0"/>
      <p:bldP spid="10" grpId="0"/>
      <p:bldP spid="12" grpId="1"/>
      <p:bldP spid="13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178" y="3483877"/>
            <a:ext cx="6807200" cy="1752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31178" y="2256639"/>
            <a:ext cx="363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Client must check the return value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31178" y="2779969"/>
            <a:ext cx="3472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to avoid null reference exception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826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 </a:t>
            </a:r>
            <a:r>
              <a:rPr lang="en-US" sz="1800" dirty="0" err="1" smtClean="0">
                <a:solidFill>
                  <a:schemeClr val="bg1"/>
                </a:solidFill>
              </a:rPr>
              <a:t>javascript</a:t>
            </a:r>
            <a:r>
              <a:rPr lang="en-US" sz="1800" dirty="0" smtClean="0">
                <a:solidFill>
                  <a:schemeClr val="bg1"/>
                </a:solidFill>
              </a:rPr>
              <a:t> approach using callbacks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347" y="1713340"/>
            <a:ext cx="7367282" cy="4687460"/>
          </a:xfrm>
          <a:prstGeom prst="rect">
            <a:avLst/>
          </a:prstGeom>
        </p:spPr>
      </p:pic>
      <p:sp>
        <p:nvSpPr>
          <p:cNvPr id="6" name="Line Callout 2 5"/>
          <p:cNvSpPr/>
          <p:nvPr/>
        </p:nvSpPr>
        <p:spPr>
          <a:xfrm>
            <a:off x="5830348" y="1803633"/>
            <a:ext cx="981512" cy="687897"/>
          </a:xfrm>
          <a:prstGeom prst="borderCallout2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Success callback</a:t>
            </a:r>
            <a:endParaRPr lang="en-US" dirty="0"/>
          </a:p>
        </p:txBody>
      </p:sp>
      <p:sp>
        <p:nvSpPr>
          <p:cNvPr id="8" name="Line Callout 2 7"/>
          <p:cNvSpPr/>
          <p:nvPr/>
        </p:nvSpPr>
        <p:spPr>
          <a:xfrm>
            <a:off x="5830348" y="3109046"/>
            <a:ext cx="981512" cy="6878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6768"/>
              <a:gd name="adj6" fmla="val -51795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Empty</a:t>
            </a:r>
          </a:p>
          <a:p>
            <a:pPr algn="ctr"/>
            <a:r>
              <a:rPr lang="en-US" dirty="0" smtClean="0"/>
              <a:t>callback</a:t>
            </a:r>
            <a:endParaRPr lang="en-US" dirty="0"/>
          </a:p>
        </p:txBody>
      </p:sp>
      <p:sp>
        <p:nvSpPr>
          <p:cNvPr id="9" name="Line Callout 2 8"/>
          <p:cNvSpPr/>
          <p:nvPr/>
        </p:nvSpPr>
        <p:spPr>
          <a:xfrm>
            <a:off x="3315049" y="3073504"/>
            <a:ext cx="981512" cy="6878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77744"/>
              <a:gd name="adj6" fmla="val -94530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 return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87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02777" y="1146157"/>
            <a:ext cx="8714719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 </a:t>
            </a:r>
            <a:r>
              <a:rPr lang="en-US" sz="1800" dirty="0" err="1" smtClean="0">
                <a:solidFill>
                  <a:schemeClr val="bg1"/>
                </a:solidFill>
              </a:rPr>
              <a:t>javascript</a:t>
            </a:r>
            <a:r>
              <a:rPr lang="en-US" sz="1800" dirty="0" smtClean="0">
                <a:solidFill>
                  <a:schemeClr val="bg1"/>
                </a:solidFill>
              </a:rPr>
              <a:t> approach from client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036" y="2202109"/>
            <a:ext cx="8026400" cy="22733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96286" y="4919161"/>
            <a:ext cx="1766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Using callbacks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6286" y="5379273"/>
            <a:ext cx="2645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we remove the IF and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96286" y="5748605"/>
            <a:ext cx="1922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the code is SAFE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815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 functional approach using maybe monad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82" y="1965121"/>
            <a:ext cx="8042508" cy="4142064"/>
          </a:xfrm>
          <a:prstGeom prst="rect">
            <a:avLst/>
          </a:prstGeom>
        </p:spPr>
      </p:pic>
      <p:sp>
        <p:nvSpPr>
          <p:cNvPr id="10" name="Line Callout 2 9"/>
          <p:cNvSpPr/>
          <p:nvPr/>
        </p:nvSpPr>
        <p:spPr>
          <a:xfrm>
            <a:off x="3440884" y="3241284"/>
            <a:ext cx="981512" cy="6878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77744"/>
              <a:gd name="adj6" fmla="val -94530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Maybe</a:t>
            </a:r>
          </a:p>
          <a:p>
            <a:pPr algn="ctr"/>
            <a:r>
              <a:rPr lang="en-US" dirty="0" smtClean="0"/>
              <a:t>Monad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948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 functional approach using maybe monad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814" y="1633989"/>
            <a:ext cx="7071337" cy="462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020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02777" y="1146157"/>
            <a:ext cx="8714719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 </a:t>
            </a:r>
            <a:r>
              <a:rPr lang="en-US" sz="1800" dirty="0">
                <a:solidFill>
                  <a:schemeClr val="bg1"/>
                </a:solidFill>
              </a:rPr>
              <a:t>functional approach </a:t>
            </a:r>
            <a:r>
              <a:rPr lang="en-US" sz="1800" dirty="0" smtClean="0">
                <a:solidFill>
                  <a:schemeClr val="bg1"/>
                </a:solidFill>
              </a:rPr>
              <a:t>from client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6286" y="4919161"/>
            <a:ext cx="2262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Using maybe monad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6286" y="5379273"/>
            <a:ext cx="2645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we remove the IF and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96286" y="5748605"/>
            <a:ext cx="1922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the code is SAFE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286" y="1942265"/>
            <a:ext cx="73406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892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99" y="1841500"/>
            <a:ext cx="4279900" cy="4445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666" y="2738967"/>
            <a:ext cx="4792133" cy="2381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923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2688" y="5050302"/>
            <a:ext cx="73837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Chronicle Display Light" pitchFamily="50" charset="0"/>
              </a:rPr>
              <a:t>NO IF</a:t>
            </a:r>
          </a:p>
          <a:p>
            <a:r>
              <a:rPr lang="en-US" sz="3600" i="1" dirty="0" smtClean="0">
                <a:latin typeface="Chronicle Display Light" pitchFamily="50" charset="0"/>
              </a:rPr>
              <a:t>Writing code without IF</a:t>
            </a:r>
            <a:r>
              <a:rPr lang="mr-IN" sz="3600" i="1" dirty="0" smtClean="0">
                <a:latin typeface="Chronicle Display Light" pitchFamily="50" charset="0"/>
              </a:rPr>
              <a:t>…</a:t>
            </a:r>
            <a:r>
              <a:rPr lang="en-GB" sz="3600" i="1" dirty="0" smtClean="0">
                <a:latin typeface="Chronicle Display Light" pitchFamily="50" charset="0"/>
              </a:rPr>
              <a:t> </a:t>
            </a:r>
            <a:r>
              <a:rPr lang="en-US" sz="3600" i="1" dirty="0" err="1" smtClean="0">
                <a:latin typeface="Chronicle Display Light" pitchFamily="50" charset="0"/>
              </a:rPr>
              <a:t>possibile</a:t>
            </a:r>
            <a:endParaRPr lang="en-US" sz="2400" i="1" dirty="0">
              <a:latin typeface="Chronicle Display Light" pitchFamily="5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664" y="2539218"/>
            <a:ext cx="5570806" cy="239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55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using switch approach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033" y="1430893"/>
            <a:ext cx="4827364" cy="510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17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using If approach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486" y="2233807"/>
            <a:ext cx="7683500" cy="326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426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OCP</a:t>
            </a:r>
            <a:r>
              <a:rPr lang="mr-IN" sz="180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299" y="1538833"/>
            <a:ext cx="6405033" cy="4992516"/>
          </a:xfrm>
          <a:prstGeom prst="rect">
            <a:avLst/>
          </a:prstGeom>
        </p:spPr>
      </p:pic>
      <p:sp>
        <p:nvSpPr>
          <p:cNvPr id="5" name="Frame 4"/>
          <p:cNvSpPr/>
          <p:nvPr/>
        </p:nvSpPr>
        <p:spPr>
          <a:xfrm>
            <a:off x="1092200" y="5562599"/>
            <a:ext cx="6790267" cy="1089869"/>
          </a:xfrm>
          <a:prstGeom prst="fram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7465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what’s happen if I add some states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9600" y="1562100"/>
            <a:ext cx="2394857" cy="48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388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considerations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think different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  <a:p>
            <a:endParaRPr lang="en-US" sz="1800" dirty="0" smtClean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91019" y="1947361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</a:rPr>
              <a:t>For each action and state we have  string to show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1019" y="2446894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for each key we have value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91019" y="2983409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... </a:t>
            </a:r>
            <a:r>
              <a:rPr lang="en-US" dirty="0">
                <a:solidFill>
                  <a:schemeClr val="bg1"/>
                </a:solidFill>
              </a:rPr>
              <a:t>a</a:t>
            </a:r>
            <a:r>
              <a:rPr lang="en-US" dirty="0" smtClean="0">
                <a:solidFill>
                  <a:schemeClr val="bg1"/>
                </a:solidFill>
              </a:rPr>
              <a:t>nd the key could be a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91019" y="3502682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FUNCTION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9153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at the end 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34" y="1519767"/>
            <a:ext cx="5653372" cy="287443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124" y="4965699"/>
            <a:ext cx="6544209" cy="1559091"/>
          </a:xfrm>
          <a:prstGeom prst="rect">
            <a:avLst/>
          </a:prstGeom>
        </p:spPr>
      </p:pic>
      <p:cxnSp>
        <p:nvCxnSpPr>
          <p:cNvPr id="5" name="Elbow Connector 4"/>
          <p:cNvCxnSpPr>
            <a:stCxn id="9" idx="1"/>
          </p:cNvCxnSpPr>
          <p:nvPr/>
        </p:nvCxnSpPr>
        <p:spPr>
          <a:xfrm rot="10800000">
            <a:off x="702736" y="4394203"/>
            <a:ext cx="796389" cy="1351043"/>
          </a:xfrm>
          <a:prstGeom prst="bentConnector2">
            <a:avLst/>
          </a:prstGeom>
          <a:ln w="107950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1412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Polymorphism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582" y="1719457"/>
            <a:ext cx="6957307" cy="4292600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3632200" y="3014133"/>
            <a:ext cx="1557867" cy="1007534"/>
          </a:xfrm>
          <a:prstGeom prst="straightConnector1">
            <a:avLst/>
          </a:prstGeom>
          <a:ln w="104775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3674533" y="3838106"/>
            <a:ext cx="1557867" cy="1007534"/>
          </a:xfrm>
          <a:prstGeom prst="straightConnector1">
            <a:avLst/>
          </a:prstGeom>
          <a:ln w="104775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9320" y="1249557"/>
            <a:ext cx="2935020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514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Polymorphism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r>
              <a:rPr lang="en-GB" sz="1800" dirty="0" smtClean="0">
                <a:solidFill>
                  <a:schemeClr val="bg1"/>
                </a:solidFill>
              </a:rPr>
              <a:t>design error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169" y="1655235"/>
            <a:ext cx="6460134" cy="3390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02" y="5046135"/>
            <a:ext cx="7069667" cy="1475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011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Polymorphism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r>
              <a:rPr lang="en-GB" sz="1800" dirty="0" smtClean="0">
                <a:solidFill>
                  <a:schemeClr val="bg1"/>
                </a:solidFill>
              </a:rPr>
              <a:t>the abstract way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534" y="1555536"/>
            <a:ext cx="4385733" cy="483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770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Polymorphism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r>
              <a:rPr lang="en-GB" sz="1800" dirty="0" smtClean="0">
                <a:solidFill>
                  <a:schemeClr val="bg1"/>
                </a:solidFill>
              </a:rPr>
              <a:t>the abstract way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936" y="2322707"/>
            <a:ext cx="65786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833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144" y="1133434"/>
            <a:ext cx="4507808" cy="535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93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Polymorphism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r>
              <a:rPr lang="en-GB" sz="1800" dirty="0" smtClean="0">
                <a:solidFill>
                  <a:schemeClr val="bg1"/>
                </a:solidFill>
              </a:rPr>
              <a:t>the visitor way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233" y="1642533"/>
            <a:ext cx="4703234" cy="473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2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Polymorphism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r>
              <a:rPr lang="en-GB" sz="1800" dirty="0" smtClean="0">
                <a:solidFill>
                  <a:schemeClr val="bg1"/>
                </a:solidFill>
              </a:rPr>
              <a:t>the visitor way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r>
              <a:rPr lang="en-GB" sz="1800" dirty="0" smtClean="0">
                <a:solidFill>
                  <a:schemeClr val="bg1"/>
                </a:solidFill>
              </a:rPr>
              <a:t>elements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854" y="1544391"/>
            <a:ext cx="4360764" cy="4961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471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Polymorphism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r>
              <a:rPr lang="en-GB" sz="1800" dirty="0" smtClean="0">
                <a:solidFill>
                  <a:schemeClr val="bg1"/>
                </a:solidFill>
              </a:rPr>
              <a:t>the visitor way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r>
              <a:rPr lang="en-GB" sz="1800" dirty="0" smtClean="0">
                <a:solidFill>
                  <a:schemeClr val="bg1"/>
                </a:solidFill>
              </a:rPr>
              <a:t>visitor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569" y="1507066"/>
            <a:ext cx="4741333" cy="504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95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7"/>
            <a:ext cx="8401246" cy="485802"/>
          </a:xfrm>
        </p:spPr>
        <p:txBody>
          <a:bodyPr/>
          <a:lstStyle/>
          <a:p>
            <a:r>
              <a:rPr lang="en-US" sz="2400" dirty="0" smtClean="0"/>
              <a:t>No IF</a:t>
            </a:r>
          </a:p>
          <a:p>
            <a:endParaRPr lang="en-US" sz="1800" dirty="0" smtClean="0"/>
          </a:p>
          <a:p>
            <a:endParaRPr lang="en-US" sz="1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21372" y="1501213"/>
            <a:ext cx="821074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600" u="sng" dirty="0" smtClean="0">
              <a:latin typeface="Chronicle Display" pitchFamily="50" charset="0"/>
            </a:endParaRPr>
          </a:p>
          <a:p>
            <a:endParaRPr lang="en-GB" sz="1600" u="sng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Let programming language functional extension help you</a:t>
            </a: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Use a dictionary of objects when possible</a:t>
            </a: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Replace conditional with polymorphism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Use dependency injection to resolve the right concrete instance instead of passing flags</a:t>
            </a: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Replace conditional </a:t>
            </a:r>
            <a:r>
              <a:rPr lang="en-GB" sz="1600" dirty="0">
                <a:latin typeface="Chronicle Display" pitchFamily="50" charset="0"/>
              </a:rPr>
              <a:t>with visitor (</a:t>
            </a:r>
            <a:r>
              <a:rPr lang="en-GB" sz="1600" dirty="0">
                <a:latin typeface="Chronicle Display" pitchFamily="50" charset="0"/>
                <a:hlinkClick r:id="rId3"/>
              </a:rPr>
              <a:t>http://</a:t>
            </a:r>
            <a:r>
              <a:rPr lang="en-GB" sz="1600" dirty="0" smtClean="0">
                <a:latin typeface="Chronicle Display" pitchFamily="50" charset="0"/>
                <a:hlinkClick r:id="rId3"/>
              </a:rPr>
              <a:t>www.refactoring.com/catalog/replaceConditionalWithVisitor.html</a:t>
            </a:r>
            <a:r>
              <a:rPr lang="en-GB" sz="1600" dirty="0" smtClean="0">
                <a:latin typeface="Chronicle Display" pitchFamily="50" charset="0"/>
              </a:rPr>
              <a:t>)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791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4347" y="1079046"/>
            <a:ext cx="4345511" cy="54070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1" y="1079045"/>
            <a:ext cx="4055735" cy="200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78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3" y="1124177"/>
            <a:ext cx="4373033" cy="21738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852" y="2650067"/>
            <a:ext cx="5152032" cy="22440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063" y="4894133"/>
            <a:ext cx="6470204" cy="1505313"/>
          </a:xfrm>
          <a:prstGeom prst="rect">
            <a:avLst/>
          </a:prstGeom>
        </p:spPr>
      </p:pic>
      <p:cxnSp>
        <p:nvCxnSpPr>
          <p:cNvPr id="9" name="Elbow Connector 8"/>
          <p:cNvCxnSpPr>
            <a:endCxn id="6" idx="0"/>
          </p:cNvCxnSpPr>
          <p:nvPr/>
        </p:nvCxnSpPr>
        <p:spPr>
          <a:xfrm>
            <a:off x="4701646" y="1307155"/>
            <a:ext cx="1387222" cy="1342912"/>
          </a:xfrm>
          <a:prstGeom prst="bentConnector2">
            <a:avLst/>
          </a:prstGeom>
          <a:ln w="104775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6" idx="1"/>
          </p:cNvCxnSpPr>
          <p:nvPr/>
        </p:nvCxnSpPr>
        <p:spPr>
          <a:xfrm rot="10800000" flipV="1">
            <a:off x="2405868" y="3772100"/>
            <a:ext cx="1106984" cy="1119960"/>
          </a:xfrm>
          <a:prstGeom prst="bentConnector2">
            <a:avLst/>
          </a:prstGeom>
          <a:ln w="104775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6809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4347" y="1079046"/>
            <a:ext cx="4345511" cy="54070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1" y="1079045"/>
            <a:ext cx="4055735" cy="200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213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46059" y="1079046"/>
            <a:ext cx="8401246" cy="5407023"/>
          </a:xfrm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093" y="1079047"/>
            <a:ext cx="6849485" cy="540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256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7"/>
            <a:ext cx="8401246" cy="485802"/>
          </a:xfrm>
        </p:spPr>
        <p:txBody>
          <a:bodyPr/>
          <a:lstStyle/>
          <a:p>
            <a:r>
              <a:rPr lang="en-US" sz="2400" dirty="0"/>
              <a:t>What I will speak and coding of </a:t>
            </a:r>
            <a:r>
              <a:rPr lang="mr-IN" sz="2400" dirty="0" smtClean="0"/>
              <a:t>…</a:t>
            </a:r>
            <a:endParaRPr lang="en-US" sz="2400" dirty="0" smtClean="0"/>
          </a:p>
          <a:p>
            <a:endParaRPr lang="en-US" sz="1800" dirty="0" smtClean="0"/>
          </a:p>
          <a:p>
            <a:endParaRPr lang="en-US" sz="1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21372" y="1501213"/>
            <a:ext cx="821074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600" u="sng" dirty="0" smtClean="0">
              <a:latin typeface="Chronicle Display" pitchFamily="50" charset="0"/>
            </a:endParaRPr>
          </a:p>
          <a:p>
            <a:endParaRPr lang="en-GB" sz="1600" u="sng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Analyse four code </a:t>
            </a:r>
            <a:r>
              <a:rPr lang="en-GB" sz="1600" dirty="0" smtClean="0">
                <a:latin typeface="Chronicle Display" pitchFamily="50" charset="0"/>
              </a:rPr>
              <a:t>snippets </a:t>
            </a:r>
            <a:r>
              <a:rPr lang="en-GB" sz="1600" dirty="0" smtClean="0">
                <a:latin typeface="Chronicle Display" pitchFamily="50" charset="0"/>
              </a:rPr>
              <a:t>with IF and SWITCH </a:t>
            </a:r>
            <a:r>
              <a:rPr lang="en-GB" sz="1600" dirty="0" smtClean="0">
                <a:latin typeface="Chronicle Display" pitchFamily="50" charset="0"/>
              </a:rPr>
              <a:t>statements.</a:t>
            </a:r>
            <a:endParaRPr lang="en-GB" sz="1600" dirty="0" smtClean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Try to approach using a different point of </a:t>
            </a:r>
            <a:r>
              <a:rPr lang="en-GB" sz="1600" dirty="0" smtClean="0">
                <a:latin typeface="Chronicle Display" pitchFamily="50" charset="0"/>
              </a:rPr>
              <a:t>view.</a:t>
            </a:r>
            <a:endParaRPr lang="en-GB" sz="1600" dirty="0" smtClean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Understand why the new solution is better then the first </a:t>
            </a:r>
            <a:r>
              <a:rPr lang="en-GB" sz="1600" dirty="0" smtClean="0">
                <a:latin typeface="Chronicle Display" pitchFamily="50" charset="0"/>
              </a:rPr>
              <a:t>one.</a:t>
            </a: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35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7"/>
            <a:ext cx="8401246" cy="485802"/>
          </a:xfrm>
        </p:spPr>
        <p:txBody>
          <a:bodyPr/>
          <a:lstStyle/>
          <a:p>
            <a:r>
              <a:rPr lang="en-US" sz="2400" dirty="0"/>
              <a:t>What I will speak and coding of </a:t>
            </a:r>
            <a:r>
              <a:rPr lang="mr-IN" sz="2400" dirty="0" smtClean="0"/>
              <a:t>…</a:t>
            </a:r>
            <a:endParaRPr lang="en-US" sz="2400" dirty="0" smtClean="0"/>
          </a:p>
          <a:p>
            <a:endParaRPr lang="en-US" sz="1800" dirty="0" smtClean="0"/>
          </a:p>
          <a:p>
            <a:endParaRPr lang="en-US" sz="1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21372" y="1501213"/>
            <a:ext cx="821074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600" u="sng" dirty="0" smtClean="0">
              <a:latin typeface="Chronicle Display" pitchFamily="50" charset="0"/>
            </a:endParaRPr>
          </a:p>
          <a:p>
            <a:endParaRPr lang="en-GB" sz="1600" u="sng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b="1" dirty="0" smtClean="0">
                <a:latin typeface="Chronicle Display" pitchFamily="50" charset="0"/>
              </a:rPr>
              <a:t>Singleton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b="1" dirty="0" smtClean="0">
                <a:latin typeface="Chronicle Display" pitchFamily="50" charset="0"/>
              </a:rPr>
              <a:t>Return null</a:t>
            </a:r>
          </a:p>
          <a:p>
            <a:pPr marL="285750" indent="-285750">
              <a:buFontTx/>
              <a:buChar char="-"/>
            </a:pPr>
            <a:endParaRPr lang="en-GB" sz="1600" b="1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b="1" dirty="0" err="1" smtClean="0">
                <a:latin typeface="Chronicle Display" pitchFamily="50" charset="0"/>
              </a:rPr>
              <a:t>Enums</a:t>
            </a:r>
            <a:endParaRPr lang="en-GB" sz="1600" b="1" dirty="0" smtClean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b="1" dirty="0" smtClean="0">
                <a:latin typeface="Chronicle Display" pitchFamily="50" charset="0"/>
              </a:rPr>
              <a:t>Polymorphism</a:t>
            </a:r>
            <a:endParaRPr lang="en-GB" sz="1600" b="1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08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Singleton</a:t>
            </a:r>
          </a:p>
          <a:p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198" y="1887639"/>
            <a:ext cx="5676900" cy="4076700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>
            <a:off x="1828800" y="4043493"/>
            <a:ext cx="1087464" cy="520118"/>
          </a:xfrm>
          <a:prstGeom prst="righ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564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Singleton how to improve your code</a:t>
            </a:r>
            <a:r>
              <a:rPr lang="en-GB" sz="1800" dirty="0" smtClean="0">
                <a:solidFill>
                  <a:schemeClr val="bg1"/>
                </a:solidFill>
              </a:rPr>
              <a:t>...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</a:p>
          <a:p>
            <a:endParaRPr lang="en-US" sz="1800" dirty="0" smtClean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71787" y="1979802"/>
            <a:ext cx="5276675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Move into functional world where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71786" y="2409039"/>
            <a:ext cx="5276675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Functions are first-class citizen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1785" y="2840411"/>
            <a:ext cx="5276675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so I can write something like this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785" y="3460664"/>
            <a:ext cx="389890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311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10" grpId="0"/>
    </p:bldLst>
  </p:timing>
</p:sld>
</file>

<file path=ppt/theme/theme1.xml><?xml version="1.0" encoding="utf-8"?>
<a:theme xmlns:a="http://schemas.openxmlformats.org/drawingml/2006/main" name="Cover &amp; Closing Slid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yout">
  <a:themeElements>
    <a:clrScheme name="YNAP Colours">
      <a:dk1>
        <a:srgbClr val="000000"/>
      </a:dk1>
      <a:lt1>
        <a:srgbClr val="FFFFFF"/>
      </a:lt1>
      <a:dk2>
        <a:srgbClr val="999999"/>
      </a:dk2>
      <a:lt2>
        <a:srgbClr val="CCCCCC"/>
      </a:lt2>
      <a:accent1>
        <a:srgbClr val="FFF454"/>
      </a:accent1>
      <a:accent2>
        <a:srgbClr val="A5DCFA"/>
      </a:accent2>
      <a:accent3>
        <a:srgbClr val="CCCCCC"/>
      </a:accent3>
      <a:accent4>
        <a:srgbClr val="CBBE45"/>
      </a:accent4>
      <a:accent5>
        <a:srgbClr val="FFFBC9"/>
      </a:accent5>
      <a:accent6>
        <a:srgbClr val="6B8EA2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10123</TotalTime>
  <Words>461</Words>
  <Application>Microsoft Macintosh PowerPoint</Application>
  <PresentationFormat>On-screen Show (4:3)</PresentationFormat>
  <Paragraphs>133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Avenir Black</vt:lpstr>
      <vt:lpstr>Avenir Book</vt:lpstr>
      <vt:lpstr>Calibri</vt:lpstr>
      <vt:lpstr>Chronicle Display</vt:lpstr>
      <vt:lpstr>Chronicle Display Light</vt:lpstr>
      <vt:lpstr>Mangal</vt:lpstr>
      <vt:lpstr>Arial</vt:lpstr>
      <vt:lpstr>Cover &amp; Closing Slides</vt:lpstr>
      <vt:lpstr>Layout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Net-a-porter</Company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hvuyuy</dc:title>
  <dc:creator>Ceila Armitage</dc:creator>
  <cp:lastModifiedBy>Microsoft Office User</cp:lastModifiedBy>
  <cp:revision>347</cp:revision>
  <dcterms:created xsi:type="dcterms:W3CDTF">2015-09-22T11:57:21Z</dcterms:created>
  <dcterms:modified xsi:type="dcterms:W3CDTF">2017-12-28T13:38:46Z</dcterms:modified>
</cp:coreProperties>
</file>